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23" r:id="rId3"/>
    <p:sldId id="329" r:id="rId4"/>
    <p:sldId id="300" r:id="rId5"/>
    <p:sldId id="301" r:id="rId6"/>
    <p:sldId id="302" r:id="rId7"/>
    <p:sldId id="303" r:id="rId8"/>
    <p:sldId id="327" r:id="rId9"/>
    <p:sldId id="304" r:id="rId10"/>
    <p:sldId id="305" r:id="rId11"/>
    <p:sldId id="306" r:id="rId12"/>
    <p:sldId id="297" r:id="rId13"/>
    <p:sldId id="326" r:id="rId14"/>
    <p:sldId id="321" r:id="rId15"/>
    <p:sldId id="309" r:id="rId16"/>
    <p:sldId id="311" r:id="rId17"/>
    <p:sldId id="312" r:id="rId18"/>
    <p:sldId id="313" r:id="rId19"/>
    <p:sldId id="314" r:id="rId20"/>
    <p:sldId id="315" r:id="rId21"/>
    <p:sldId id="291" r:id="rId22"/>
    <p:sldId id="325" r:id="rId23"/>
    <p:sldId id="317" r:id="rId24"/>
    <p:sldId id="324" r:id="rId25"/>
    <p:sldId id="320" r:id="rId26"/>
    <p:sldId id="318" r:id="rId27"/>
    <p:sldId id="319" r:id="rId2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29" autoAdjust="0"/>
  </p:normalViewPr>
  <p:slideViewPr>
    <p:cSldViewPr>
      <p:cViewPr varScale="1">
        <p:scale>
          <a:sx n="112" d="100"/>
          <a:sy n="112" d="100"/>
        </p:scale>
        <p:origin x="77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DA318-0063-488A-AFA3-63B7C8B7E8EF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F4B76-8D14-40D4-A342-8D80A9D73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5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901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68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97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89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31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91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72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73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45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98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4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21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536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70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12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34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40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48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10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05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13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76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7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9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6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9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7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6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059582"/>
            <a:ext cx="4316288" cy="3780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9582"/>
            <a:ext cx="4244280" cy="3780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5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0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4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988833"/>
            <a:ext cx="3286001" cy="3587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7"/>
            <a:ext cx="5389438" cy="4635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1419622"/>
            <a:ext cx="3286001" cy="3420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5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8650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12939" y="94381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511557"/>
            <a:ext cx="5486400" cy="3284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0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94320"/>
            <a:ext cx="6264696" cy="857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9582"/>
            <a:ext cx="8640960" cy="3780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EB639-33ED-47B1-8C00-867DF309FBD5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82" y="129213"/>
            <a:ext cx="2322186" cy="819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9508" y="4917876"/>
            <a:ext cx="914400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spc="600" dirty="0" smtClean="0">
                <a:solidFill>
                  <a:schemeClr val="bg1"/>
                </a:solidFill>
                <a:effectLst/>
              </a:rPr>
              <a:t>КОГАУ  «Центр  оценки  качества  образования»</a:t>
            </a:r>
            <a:endParaRPr lang="ru-RU" sz="1600" b="1" spc="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633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31591"/>
            <a:ext cx="7774632" cy="1568748"/>
          </a:xfrm>
        </p:spPr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7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ru-RU" sz="1700" b="1" dirty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1700" b="1" dirty="0" smtClean="0">
                <a:solidFill>
                  <a:schemeClr val="tx1"/>
                </a:solidFill>
                <a:latin typeface="Cambria" pitchFamily="18" charset="0"/>
              </a:rPr>
              <a:t>Эксперт </a:t>
            </a:r>
            <a:r>
              <a:rPr lang="ru-RU" sz="1700" b="1" dirty="0">
                <a:solidFill>
                  <a:schemeClr val="tx1"/>
                </a:solidFill>
                <a:latin typeface="Cambria" pitchFamily="18" charset="0"/>
              </a:rPr>
              <a:t>отдела итоговой аттестации </a:t>
            </a:r>
          </a:p>
          <a:p>
            <a:r>
              <a:rPr lang="ru-RU" sz="1700" b="1" dirty="0">
                <a:solidFill>
                  <a:schemeClr val="tx1"/>
                </a:solidFill>
                <a:latin typeface="Cambria" pitchFamily="18" charset="0"/>
              </a:rPr>
              <a:t>КОГАУ ЦОКО Фёдорова Е.С.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2891" y="1203598"/>
            <a:ext cx="57874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Правила заполнения бланков итогового сочинения (изложения)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842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300" dirty="0" smtClean="0">
                <a:latin typeface="Cambria Math" pitchFamily="18" charset="0"/>
                <a:ea typeface="Cambria Math" pitchFamily="18" charset="0"/>
              </a:rPr>
              <a:t>Завершение </a:t>
            </a:r>
            <a:r>
              <a:rPr lang="ru-RU" sz="2300" dirty="0">
                <a:latin typeface="Cambria Math" pitchFamily="18" charset="0"/>
                <a:ea typeface="Cambria Math" pitchFamily="18" charset="0"/>
              </a:rPr>
              <a:t>написания итогового сочинения (изложения) по уважительным причинам</a:t>
            </a:r>
            <a:br>
              <a:rPr lang="ru-RU" sz="2300" dirty="0">
                <a:latin typeface="Cambria Math" pitchFamily="18" charset="0"/>
                <a:ea typeface="Cambria Math" pitchFamily="18" charset="0"/>
              </a:rPr>
            </a:br>
            <a:endParaRPr lang="ru-RU" sz="2300" dirty="0"/>
          </a:p>
        </p:txBody>
      </p:sp>
      <p:pic>
        <p:nvPicPr>
          <p:cNvPr id="3" name="Содержимое 4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18816"/>
            <a:ext cx="2808312" cy="331236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96" y="1923678"/>
            <a:ext cx="3283250" cy="295232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40200" y="1048780"/>
            <a:ext cx="2675616" cy="4140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58956" y="2292802"/>
            <a:ext cx="288032" cy="36410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2274612"/>
            <a:ext cx="345874" cy="36410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3150141"/>
            <a:ext cx="4995707" cy="1795295"/>
          </a:xfrm>
          <a:prstGeom prst="rect">
            <a:avLst/>
          </a:prstGeom>
          <a:ln w="2857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355976" y="4395180"/>
            <a:ext cx="1296144" cy="3600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36296" y="4299942"/>
            <a:ext cx="1368152" cy="45527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17888" y="987574"/>
            <a:ext cx="48745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«Акт о досрочном завершении написания итогового сочинения (изложения) </a:t>
            </a:r>
            <a:endParaRPr lang="ru-RU" sz="1600" b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по 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уважительным причинам» (форма ИС-08)</a:t>
            </a:r>
            <a:r>
              <a:rPr lang="ru-RU" sz="1600" b="1" dirty="0">
                <a:solidFill>
                  <a:srgbClr val="305D00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Направляется в РЦОИ по защищенным каналам </a:t>
            </a:r>
            <a:endParaRPr lang="ru-RU" sz="1600" b="1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в </a:t>
            </a:r>
            <a:r>
              <a:rPr lang="ru-RU" sz="16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день написания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Отметка в форме  ИС-05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Бланк регистрации-отметка «Х» в поле </a:t>
            </a:r>
            <a:endParaRPr lang="ru-RU" sz="1600" b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Не закончил» и подпись члена комиссии </a:t>
            </a:r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Завершение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проведения итогового сочинения (изложения)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1301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Члены </a:t>
            </a:r>
            <a:r>
              <a:rPr lang="ru-RU" b="1" u="sng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комиссии по проведению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за 30 минут и за 5 минут </a:t>
            </a:r>
          </a:p>
          <a:p>
            <a:r>
              <a:rPr lang="ru-RU" b="1" dirty="0">
                <a:latin typeface="Cambria Math" pitchFamily="18" charset="0"/>
                <a:ea typeface="Cambria Math" pitchFamily="18" charset="0"/>
              </a:rPr>
              <a:t>сообщают о скором завершении написания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объявляют об окончании работы 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собирают бланки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ставят «Z» 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в бланках регистрации участников заполняют  поле </a:t>
            </a:r>
          </a:p>
          <a:p>
            <a:r>
              <a:rPr lang="ru-RU" b="1" dirty="0">
                <a:latin typeface="Cambria Math" pitchFamily="18" charset="0"/>
                <a:ea typeface="Cambria Math" pitchFamily="18" charset="0"/>
              </a:rPr>
              <a:t>«Количество бланков записи»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заполняют отчетные формы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передают руководителю образовательной организации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213017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Участники</a:t>
            </a:r>
          </a:p>
          <a:p>
            <a:r>
              <a:rPr lang="ru-RU" b="1" dirty="0">
                <a:latin typeface="Cambria Math" pitchFamily="18" charset="0"/>
                <a:ea typeface="Cambria Math" pitchFamily="18" charset="0"/>
              </a:rPr>
              <a:t>досрочно завершившие: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сдают бланки  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проверяют данные, внесенные в форму ИС-05 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подтверждают их личной подписью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покидают ОО не дожидаясь установленного времени завершения </a:t>
            </a:r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18492" y="142460"/>
            <a:ext cx="2347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Основной бланк записи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двусторонний</a:t>
            </a: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) 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Лист № 001</a:t>
            </a:r>
            <a:endParaRPr lang="ru-RU" sz="16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6" name="Picture 2" descr="C:\Users\2512\Desktop\БР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70" y="1080878"/>
            <a:ext cx="2716518" cy="376837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2512\Desktop\ДБЗ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080878"/>
            <a:ext cx="2708233" cy="374904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835696" y="1563638"/>
            <a:ext cx="317680" cy="35764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8600" y="1634446"/>
            <a:ext cx="792088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961133" y="151845"/>
            <a:ext cx="311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Дополнительный бланк записи 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односторонний</a:t>
            </a: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Лист №002</a:t>
            </a:r>
            <a:endParaRPr lang="ru-RU" sz="16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7" name="Picture 2" descr="C:\Users\2512\Desktop\БЗ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9902" y="1076973"/>
            <a:ext cx="2664295" cy="37683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45528" y="1643929"/>
            <a:ext cx="720080" cy="21602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945098" y="1693308"/>
            <a:ext cx="2124236" cy="15349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865508" y="1239602"/>
            <a:ext cx="360040" cy="3240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7877646" y="1306305"/>
            <a:ext cx="360040" cy="3240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3377" y="1662045"/>
            <a:ext cx="914400" cy="21602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789414" y="1751941"/>
            <a:ext cx="2088232" cy="9852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0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512\Desktop\БР№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059582"/>
            <a:ext cx="2682361" cy="379392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2512\Desktop\БЗ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244" y="1059582"/>
            <a:ext cx="2673327" cy="378115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54279" y="136252"/>
            <a:ext cx="2646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mbria Math" pitchFamily="18" charset="0"/>
                <a:ea typeface="Cambria Math" pitchFamily="18" charset="0"/>
              </a:rPr>
              <a:t>Основной бланк записи</a:t>
            </a:r>
          </a:p>
          <a:p>
            <a:pPr algn="ctr"/>
            <a:r>
              <a:rPr lang="ru-RU" b="1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двусторонний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) </a:t>
            </a:r>
          </a:p>
          <a:p>
            <a:pPr algn="ctr"/>
            <a:r>
              <a:rPr lang="ru-RU" b="1" dirty="0">
                <a:latin typeface="Cambria Math" pitchFamily="18" charset="0"/>
                <a:ea typeface="Cambria Math" pitchFamily="18" charset="0"/>
              </a:rPr>
              <a:t>Лист № 001</a:t>
            </a:r>
          </a:p>
        </p:txBody>
      </p:sp>
      <p:sp>
        <p:nvSpPr>
          <p:cNvPr id="5" name="Овал 4"/>
          <p:cNvSpPr/>
          <p:nvPr/>
        </p:nvSpPr>
        <p:spPr>
          <a:xfrm>
            <a:off x="2987824" y="1563638"/>
            <a:ext cx="360040" cy="3240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60232" y="1239602"/>
            <a:ext cx="360040" cy="3240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Проверка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итоговых сочинений (изложений)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9622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Копирование оригиналов бланков регистрации и бланков записи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Копии  бланков регистрации и бланков записи передаются на проверку  экспертам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Каждое сочинение (изложение) участников итогового сочинения (изложения) проверяется </a:t>
            </a:r>
            <a:r>
              <a:rPr lang="ru-RU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одним экспертом один раз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Результаты проверки вносятся в копию бланка регистрации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Ответственный переносит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результаты проверки («зачет»/«незачет») из копий бланков регистрации в оригиналы бланков регистрации </a:t>
            </a:r>
          </a:p>
        </p:txBody>
      </p:sp>
    </p:spTree>
    <p:extLst>
      <p:ext uri="{BB962C8B-B14F-4D97-AF65-F5344CB8AC3E}">
        <p14:creationId xmlns:p14="http://schemas.microsoft.com/office/powerpoint/2010/main" val="36668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Оценивание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итогового сочинения(изложения)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962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К проверке по критериям оценивания допускаются итоговые сочинения (изложения), соответствующие установленным требованиям:</a:t>
            </a:r>
          </a:p>
          <a:p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Требование № 1.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	«Объем итогового сочинения (изложения)»</a:t>
            </a:r>
          </a:p>
          <a:p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Требование № 2.</a:t>
            </a:r>
            <a:r>
              <a:rPr lang="ru-RU" b="1" dirty="0">
                <a:solidFill>
                  <a:srgbClr val="305D00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 «Самостоятельность написания итогового сочинения (изложения)»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Для получения оценки </a:t>
            </a:r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«зачет» 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необходимо иметь положительный результат </a:t>
            </a:r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по трем критериям 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(по критериям </a:t>
            </a:r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№ 1 и № 2 – в обязательном порядке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ru-RU" dirty="0">
                <a:latin typeface="Cambria Math" pitchFamily="18" charset="0"/>
                <a:ea typeface="Cambria Math" pitchFamily="18" charset="0"/>
              </a:rPr>
              <a:t>, 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а 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также «зачет» по одному из других критериев  </a:t>
            </a:r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Заполнение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БР при проверке итогового С(И)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8613" y="2029621"/>
            <a:ext cx="7579812" cy="2918393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8437" y="85093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Требование № 1.	 «Объем итогового сочинения (изложения)»</a:t>
            </a:r>
          </a:p>
          <a:p>
            <a:r>
              <a:rPr lang="ru-RU" b="1" dirty="0">
                <a:latin typeface="Cambria Math" pitchFamily="18" charset="0"/>
                <a:ea typeface="Cambria Math" pitchFamily="18" charset="0"/>
              </a:rPr>
              <a:t>Если в сочинении менее 250 слов, а в изложении менее 150 слов (в подсчет включаются все слова, в том числе и служебные), то выставляется «незачет» </a:t>
            </a:r>
            <a:endParaRPr lang="ru-RU" b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за 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невыполнение требования № 1 и «незачет» за работу в целом</a:t>
            </a:r>
          </a:p>
        </p:txBody>
      </p:sp>
      <p:sp>
        <p:nvSpPr>
          <p:cNvPr id="5" name="Овал 4"/>
          <p:cNvSpPr/>
          <p:nvPr/>
        </p:nvSpPr>
        <p:spPr>
          <a:xfrm>
            <a:off x="2915816" y="2643758"/>
            <a:ext cx="216024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84168" y="2967794"/>
            <a:ext cx="1944216" cy="3240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19872" y="3651870"/>
            <a:ext cx="144016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Заполнение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БР при проверке итогового С(И)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910904"/>
            <a:ext cx="7845031" cy="2965102"/>
          </a:xfrm>
          <a:prstGeom prst="rect">
            <a:avLst/>
          </a:prstGeom>
          <a:ln w="2857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987574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Требование № 2. «Самостоятельность написания </a:t>
            </a:r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итогового сочинения(изложения</a:t>
            </a:r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)»</a:t>
            </a:r>
          </a:p>
          <a:p>
            <a:r>
              <a:rPr lang="ru-RU" b="1" dirty="0">
                <a:latin typeface="Cambria Math" pitchFamily="18" charset="0"/>
                <a:ea typeface="Cambria Math" pitchFamily="18" charset="0"/>
              </a:rPr>
              <a:t>Если сочинение (изложение) признано несамостоятельным, то выставляется «незачет» за невыполнение требования № 2 и «незачет» за всю работу в целом.</a:t>
            </a:r>
          </a:p>
        </p:txBody>
      </p:sp>
      <p:sp>
        <p:nvSpPr>
          <p:cNvPr id="5" name="Овал 4"/>
          <p:cNvSpPr/>
          <p:nvPr/>
        </p:nvSpPr>
        <p:spPr>
          <a:xfrm>
            <a:off x="3203848" y="2643758"/>
            <a:ext cx="36004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84168" y="2931790"/>
            <a:ext cx="2016224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83868" y="3579862"/>
            <a:ext cx="140415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Заполнение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БР при проверке итогового С(И)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9747" y="1976426"/>
            <a:ext cx="6120680" cy="288598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98757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Критерий № 1 «Соответствие теме»</a:t>
            </a:r>
            <a:endParaRPr lang="ru-RU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b="1" dirty="0">
                <a:latin typeface="Cambria Math" pitchFamily="18" charset="0"/>
                <a:ea typeface="Cambria Math" pitchFamily="18" charset="0"/>
              </a:rPr>
              <a:t>«Незачет» ставится только в случае, если сочинение не соответствует теме или </a:t>
            </a:r>
            <a:endParaRPr lang="ru-RU" b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в нем 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не прослеживается конкретной цели высказывания.</a:t>
            </a:r>
          </a:p>
        </p:txBody>
      </p:sp>
      <p:sp>
        <p:nvSpPr>
          <p:cNvPr id="3" name="Овал 2"/>
          <p:cNvSpPr/>
          <p:nvPr/>
        </p:nvSpPr>
        <p:spPr>
          <a:xfrm>
            <a:off x="5408474" y="2643758"/>
            <a:ext cx="288032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96506" y="2859782"/>
            <a:ext cx="104351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35896" y="3579862"/>
            <a:ext cx="1152128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Заполнение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БР при проверке итогового С(И)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2383199"/>
            <a:ext cx="6192688" cy="249280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91556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Критерий № 2 «Аргументация. </a:t>
            </a:r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Привлечение </a:t>
            </a:r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литературного материала»</a:t>
            </a:r>
            <a:endParaRPr lang="ru-RU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b="1" dirty="0">
                <a:latin typeface="Cambria Math" pitchFamily="18" charset="0"/>
                <a:ea typeface="Cambria Math" pitchFamily="18" charset="0"/>
              </a:rPr>
              <a:t>«Незачет» ставится при условии, если сочинение написано без опоры 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на 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литературный материал, или в нем существенно искажено содержание выбранного текста, или литературный материал лишь упоминается в работе (аргументы примерами не подкрепляются).</a:t>
            </a:r>
          </a:p>
        </p:txBody>
      </p:sp>
      <p:sp>
        <p:nvSpPr>
          <p:cNvPr id="5" name="Овал 4"/>
          <p:cNvSpPr/>
          <p:nvPr/>
        </p:nvSpPr>
        <p:spPr>
          <a:xfrm>
            <a:off x="5868144" y="3003798"/>
            <a:ext cx="21602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84168" y="3129812"/>
            <a:ext cx="714475" cy="3780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51920" y="3688750"/>
            <a:ext cx="864096" cy="3231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Размещение тем итогового С(И)</a:t>
            </a: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987574"/>
            <a:ext cx="5228431" cy="2088232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419622"/>
            <a:ext cx="3592051" cy="219857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Овал 7"/>
          <p:cNvSpPr/>
          <p:nvPr/>
        </p:nvSpPr>
        <p:spPr>
          <a:xfrm>
            <a:off x="5580112" y="1710839"/>
            <a:ext cx="2592288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6096" y="2427734"/>
            <a:ext cx="2614215" cy="243703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79512" y="3795886"/>
            <a:ext cx="4982198" cy="92333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с 9.45 – информационный портал</a:t>
            </a:r>
            <a:r>
              <a:rPr lang="en-US" dirty="0" smtClean="0"/>
              <a:t> topic.rustest.ru</a:t>
            </a:r>
          </a:p>
          <a:p>
            <a:r>
              <a:rPr lang="en-US" dirty="0" smtClean="0"/>
              <a:t>         </a:t>
            </a:r>
            <a:r>
              <a:rPr lang="ru-RU" dirty="0" smtClean="0"/>
              <a:t>  </a:t>
            </a:r>
            <a:r>
              <a:rPr lang="en-US" dirty="0" smtClean="0"/>
              <a:t> - </a:t>
            </a:r>
            <a:r>
              <a:rPr lang="ru-RU" dirty="0" smtClean="0"/>
              <a:t>официальный сайт ФГБУ ФЦТ</a:t>
            </a:r>
          </a:p>
          <a:p>
            <a:r>
              <a:rPr lang="ru-RU" dirty="0" smtClean="0"/>
              <a:t>            - сайт ГИА в Кировской области/новости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Заполнение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БР при проверке итогового С(И)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9756" y="2242362"/>
            <a:ext cx="6264696" cy="2592288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516" y="81438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Критерий № 1 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«Соответствие теме» </a:t>
            </a:r>
          </a:p>
          <a:p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Критерий № 2 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«Аргументация. Привлечение литературного материала»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Критерий № 3 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«Композиция и логика рассуждения»</a:t>
            </a:r>
          </a:p>
          <a:p>
            <a:pPr lvl="0"/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Критерий № 4 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«Качество письменной речи»</a:t>
            </a:r>
          </a:p>
          <a:p>
            <a:pPr lvl="0"/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Критерий № 5 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«Грамотность»</a:t>
            </a:r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87574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ИС-06-Протокол проверки </a:t>
            </a:r>
            <a:r>
              <a:rPr lang="ru-RU" b="1" dirty="0" smtClean="0">
                <a:solidFill>
                  <a:srgbClr val="C00000"/>
                </a:solidFill>
              </a:rPr>
              <a:t>итогового </a:t>
            </a:r>
            <a:r>
              <a:rPr lang="ru-RU" b="1" dirty="0">
                <a:solidFill>
                  <a:srgbClr val="C00000"/>
                </a:solidFill>
              </a:rPr>
              <a:t>С(И)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7248" y="148833"/>
            <a:ext cx="5503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ИС-05-Ведомость проведения итогового С(И)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201" y="1389655"/>
            <a:ext cx="2354580" cy="2328545"/>
          </a:xfrm>
          <a:prstGeom prst="rect">
            <a:avLst/>
          </a:prstGeom>
          <a:ln w="1905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355" y="2931790"/>
            <a:ext cx="3528392" cy="1944216"/>
          </a:xfrm>
          <a:prstGeom prst="rect">
            <a:avLst/>
          </a:prstGeom>
          <a:ln w="1905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41920" y="1771423"/>
            <a:ext cx="204008" cy="28803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39553" y="2059455"/>
            <a:ext cx="1043938" cy="8723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7764" y="3075806"/>
            <a:ext cx="280831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37764" y="3579862"/>
            <a:ext cx="33123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2080" y="710575"/>
            <a:ext cx="4429000" cy="3701360"/>
          </a:xfrm>
          <a:prstGeom prst="rect">
            <a:avLst/>
          </a:prstGeom>
          <a:ln w="1905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8453698" y="1172240"/>
            <a:ext cx="474278" cy="108012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76108" y="4337851"/>
            <a:ext cx="4860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Нет подписи участника в ведомости-</a:t>
            </a:r>
          </a:p>
          <a:p>
            <a:r>
              <a:rPr lang="ru-RU" b="1" dirty="0"/>
              <a:t>не явился на экзамен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5004048" y="2252360"/>
            <a:ext cx="3449650" cy="21595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8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365" y="124644"/>
            <a:ext cx="2448272" cy="259228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24644"/>
            <a:ext cx="2628800" cy="273513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732241" y="1751757"/>
            <a:ext cx="1800202" cy="423224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76736" y="244148"/>
            <a:ext cx="1990872" cy="345638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499742"/>
            <a:ext cx="2724150" cy="205143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87925" y="2535747"/>
            <a:ext cx="2304254" cy="237626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644009" y="3419899"/>
            <a:ext cx="1296144" cy="3399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32040" y="1851670"/>
            <a:ext cx="86409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542584" y="3525460"/>
            <a:ext cx="917848" cy="2344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72200" y="1851670"/>
            <a:ext cx="151216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10028" y="1131590"/>
            <a:ext cx="74695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11" idx="7"/>
          </p:cNvCxnSpPr>
          <p:nvPr/>
        </p:nvCxnSpPr>
        <p:spPr>
          <a:xfrm flipV="1">
            <a:off x="7662916" y="1563638"/>
            <a:ext cx="581492" cy="351304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2903" y="2444283"/>
            <a:ext cx="7857529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ошибки при заполнении</a:t>
            </a:r>
            <a:endParaRPr lang="ru-RU" sz="48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Документы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в РЦОИ (копии)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7560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СДАЁМ КОПИИ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ИС-04 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-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Список участников итогового сочинения (изложения)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ИС-05</a:t>
            </a:r>
            <a:r>
              <a:rPr lang="ru-RU" sz="2000" b="1" dirty="0">
                <a:solidFill>
                  <a:srgbClr val="305D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smtClean="0">
                <a:solidFill>
                  <a:srgbClr val="305D0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Ведомость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проведения итогового сочинения (изложения) </a:t>
            </a:r>
          </a:p>
          <a:p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в учебном кабинете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ИС-06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-Протокол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проверки итогового сочинения (изложения)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ПРИ НАЛИЧИИ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ИС-07 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-Ведомость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коррекции персональных данных участников итогового сочинения (изложения)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ИС-08</a:t>
            </a:r>
            <a:r>
              <a:rPr lang="ru-RU" sz="2000" b="1" dirty="0">
                <a:solidFill>
                  <a:srgbClr val="305D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smtClean="0">
                <a:solidFill>
                  <a:srgbClr val="305D0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Акт 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о досрочном завершении написания итогового сочинения (изложения) по уважительной причине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ИС-09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-Акт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об удалении участника итогового сочинения (изложения)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Возврат комплектов 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15766"/>
            <a:ext cx="2663687" cy="205707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450564"/>
            <a:ext cx="2519628" cy="229944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131590"/>
            <a:ext cx="2303283" cy="36412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1" y="1028902"/>
            <a:ext cx="7272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1.Каждый комплект бланков в отдельном файле.</a:t>
            </a:r>
          </a:p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2.Количество файлов в конвертах - количество участников </a:t>
            </a:r>
          </a:p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(по аудиториям).</a:t>
            </a:r>
          </a:p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3. Конверты запечатаны.</a:t>
            </a:r>
          </a:p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4.На конвертах-заполненный сопроводительный лист.</a:t>
            </a:r>
          </a:p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5.Копии форм-отдельный файл.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Сопроводительный лист</a:t>
            </a: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987574"/>
            <a:ext cx="4392488" cy="3875950"/>
          </a:xfrm>
          <a:prstGeom prst="rect">
            <a:avLst/>
          </a:prstGeom>
          <a:ln w="2857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2332" y="987574"/>
            <a:ext cx="4163014" cy="1167502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2333" y="2355726"/>
            <a:ext cx="4179428" cy="2376264"/>
          </a:xfrm>
          <a:prstGeom prst="rect">
            <a:avLst/>
          </a:prstGeom>
          <a:ln w="2857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758744" y="4299942"/>
            <a:ext cx="4146603" cy="56358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2332" y="2221619"/>
            <a:ext cx="4163015" cy="29289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Сроки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проверки итоговых сочинений (изложений)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91630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Проверка и оценивание итогового сочинения (изложения) завершается не позднее чем через </a:t>
            </a:r>
            <a:r>
              <a:rPr lang="ru-RU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7календарных дней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с даты проведения</a:t>
            </a:r>
          </a:p>
          <a:p>
            <a:endParaRPr lang="ru-RU" sz="2000" b="1" dirty="0">
              <a:latin typeface="Cambria Math" pitchFamily="18" charset="0"/>
              <a:ea typeface="Cambria Math" pitchFamily="18" charset="0"/>
            </a:endParaRPr>
          </a:p>
          <a:p>
            <a:endParaRPr lang="ru-RU" sz="2000" dirty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Оригиналы комплектов бланков, копии форм доставляются в РЦОИ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до </a:t>
            </a:r>
            <a: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12 декабря 2023 года</a:t>
            </a:r>
            <a:endParaRPr lang="ru-RU" sz="20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Cambria Math" pitchFamily="18" charset="0"/>
                <a:ea typeface="Cambria Math" pitchFamily="18" charset="0"/>
              </a:rPr>
              <a:t>Контактная информация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1008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8(8332)  </a:t>
            </a:r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71-44-06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ege@coko.kirov.ru</a:t>
            </a:r>
            <a:endParaRPr lang="en-US" sz="24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sz="24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94320"/>
            <a:ext cx="6264696" cy="96526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Комплект бланков </a:t>
            </a:r>
            <a:br>
              <a:rPr lang="ru-RU" sz="32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итогового С(И)</a:t>
            </a: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 descr="C:\Users\2512\Desktop\БР ч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67587"/>
            <a:ext cx="2439794" cy="345035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512\Desktop\БЗч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367587"/>
            <a:ext cx="2442886" cy="345472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512\Desktop\БЗч обор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324128"/>
            <a:ext cx="2473617" cy="349818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064" y="2937529"/>
            <a:ext cx="1925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БЛАНК ЗАПИСИ</a:t>
            </a:r>
          </a:p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(</a:t>
            </a:r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двусторонний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)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776" y="2908363"/>
            <a:ext cx="1837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БЛАНК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РЕГИСТРАЦИИ </a:t>
            </a:r>
            <a:endParaRPr lang="ru-RU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23478"/>
            <a:ext cx="6264696" cy="8572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Правила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заполнения бланков итогового сочинения (изложения)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00115" y="915566"/>
            <a:ext cx="55446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Код 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региона-43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Код ОО   (где 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обучается, шесть цифр)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Класс(номер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буква-если есть)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Место проведения-код ОО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Номер 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кабинета-0005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Дата 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проведения-06.12.23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Код вида работы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: 20- сочинение</a:t>
            </a:r>
          </a:p>
          <a:p>
            <a:r>
              <a:rPr lang="ru-RU" b="1" dirty="0"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	  21- изложение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Наименование вида  работы: сочинение</a:t>
            </a:r>
          </a:p>
          <a:p>
            <a:r>
              <a:rPr lang="ru-RU" b="1" dirty="0"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                                               изложение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Номер 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темы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Количество бланков 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записи-002 </a:t>
            </a:r>
          </a:p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(лист №1-основной бланк записи)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(по завершении работы, членом комиссии)</a:t>
            </a:r>
          </a:p>
        </p:txBody>
      </p:sp>
      <p:pic>
        <p:nvPicPr>
          <p:cNvPr id="1026" name="Picture 2" descr="C:\Users\2512\Desktop\БР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32" y="1118040"/>
            <a:ext cx="2700300" cy="37678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59532" y="1203598"/>
            <a:ext cx="2700300" cy="8898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660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Правила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заполнения бланков итогового сочинения (изложения)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68861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>
                <a:latin typeface="Cambria Math" pitchFamily="18" charset="0"/>
                <a:ea typeface="Cambria Math" pitchFamily="18" charset="0"/>
              </a:rPr>
              <a:t>Фамилия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latin typeface="Cambria Math" pitchFamily="18" charset="0"/>
                <a:ea typeface="Cambria Math" pitchFamily="18" charset="0"/>
              </a:rPr>
              <a:t>Имя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latin typeface="Cambria Math" pitchFamily="18" charset="0"/>
                <a:ea typeface="Cambria Math" pitchFamily="18" charset="0"/>
              </a:rPr>
              <a:t>Отчество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latin typeface="Cambria Math" pitchFamily="18" charset="0"/>
                <a:ea typeface="Cambria Math" pitchFamily="18" charset="0"/>
              </a:rPr>
              <a:t>Серия паспорта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latin typeface="Cambria Math" pitchFamily="18" charset="0"/>
                <a:ea typeface="Cambria Math" pitchFamily="18" charset="0"/>
              </a:rPr>
              <a:t>Номер паспорта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latin typeface="Cambria Math" pitchFamily="18" charset="0"/>
                <a:ea typeface="Cambria Math" pitchFamily="18" charset="0"/>
              </a:rPr>
              <a:t>Подпись участника</a:t>
            </a:r>
          </a:p>
        </p:txBody>
      </p:sp>
      <p:pic>
        <p:nvPicPr>
          <p:cNvPr id="7" name="Picture 2" descr="C:\Users\2512\Desktop\БР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987574"/>
            <a:ext cx="2944759" cy="389831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07156" y="1911676"/>
            <a:ext cx="2865531" cy="14211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Правила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заполнения бланков итогового сочинения (изложения)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117844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Заполняет участник: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Код региона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Код вида работы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Наименование вида работы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ФИО участника заполняется прописью</a:t>
            </a:r>
            <a:endParaRPr lang="ru-RU" b="1" dirty="0">
              <a:solidFill>
                <a:srgbClr val="82000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Переписывают название выбранной ими темы сочинения (изложения)</a:t>
            </a:r>
            <a:endParaRPr lang="en-US" b="1" dirty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Бланк записи-двусторонний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«Смотри на обороте»</a:t>
            </a:r>
          </a:p>
          <a:p>
            <a:endParaRPr lang="ru-RU" b="1" dirty="0">
              <a:latin typeface="Cambria Math" pitchFamily="18" charset="0"/>
              <a:ea typeface="Cambria Math" pitchFamily="18" charset="0"/>
            </a:endParaRPr>
          </a:p>
          <a:p>
            <a:r>
              <a:rPr lang="ru-RU" b="1" dirty="0">
                <a:latin typeface="Cambria Math" pitchFamily="18" charset="0"/>
                <a:ea typeface="Cambria Math" pitchFamily="18" charset="0"/>
              </a:rPr>
              <a:t>Лист № - </a:t>
            </a:r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Заполняет член комиссии </a:t>
            </a:r>
          </a:p>
          <a:p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по проведению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dirty="0"/>
          </a:p>
        </p:txBody>
      </p:sp>
      <p:pic>
        <p:nvPicPr>
          <p:cNvPr id="3" name="Picture 2" descr="C:\Users\2512\Desktop\БЗ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32318"/>
            <a:ext cx="2664295" cy="37683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57825" y="1074811"/>
            <a:ext cx="2628292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3829" y="1779662"/>
            <a:ext cx="2592288" cy="20905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4346268"/>
            <a:ext cx="1512168" cy="23532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07704" y="1214134"/>
            <a:ext cx="434023" cy="31962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267744" y="1515544"/>
            <a:ext cx="1512168" cy="27302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300" dirty="0">
                <a:latin typeface="Cambria Math" pitchFamily="18" charset="0"/>
                <a:ea typeface="Cambria Math" pitchFamily="18" charset="0"/>
              </a:rPr>
              <a:t>Правила заполнения дополнительного бланка записи итогового сочинения (изложения)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00436" y="922612"/>
            <a:ext cx="54726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mbria Math" pitchFamily="18" charset="0"/>
                <a:ea typeface="Cambria Math" pitchFamily="18" charset="0"/>
              </a:rPr>
              <a:t>Переписать значения полей  из </a:t>
            </a:r>
          </a:p>
          <a:p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БЛАНКА РЕГИСТРАЦИИ (УЧАСТНИК)</a:t>
            </a:r>
            <a:r>
              <a:rPr lang="ru-RU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Код региона-43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Код вида работы-20 или 21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Наименование вида работы:</a:t>
            </a:r>
          </a:p>
          <a:p>
            <a:r>
              <a:rPr lang="ru-RU" b="1" dirty="0">
                <a:latin typeface="Cambria Math" pitchFamily="18" charset="0"/>
                <a:ea typeface="Cambria Math" pitchFamily="18" charset="0"/>
              </a:rPr>
              <a:t>                     сочинение </a:t>
            </a:r>
          </a:p>
          <a:p>
            <a:r>
              <a:rPr lang="ru-RU" b="1" dirty="0">
                <a:latin typeface="Cambria Math" pitchFamily="18" charset="0"/>
                <a:ea typeface="Cambria Math" pitchFamily="18" charset="0"/>
              </a:rPr>
              <a:t>                     изложение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ФИО-прописью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Номер темы</a:t>
            </a:r>
          </a:p>
          <a:p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ВПИСЫВАЕТ ОРГАНИЗАТОР: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Лист №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Код </a:t>
            </a:r>
            <a:r>
              <a:rPr lang="ru-RU" b="1" dirty="0">
                <a:latin typeface="Cambria Math" pitchFamily="18" charset="0"/>
                <a:ea typeface="Cambria Math" pitchFamily="18" charset="0"/>
              </a:rPr>
              <a:t>работы </a:t>
            </a: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– 10 цифр (код работы </a:t>
            </a:r>
            <a:r>
              <a:rPr lang="ru-RU" b="1" smtClean="0">
                <a:latin typeface="Cambria Math" pitchFamily="18" charset="0"/>
                <a:ea typeface="Cambria Math" pitchFamily="18" charset="0"/>
              </a:rPr>
              <a:t>из БР)</a:t>
            </a:r>
            <a:endParaRPr lang="ru-RU" b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ДБЗ-в </a:t>
            </a:r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закрытом разделе «Организаторам</a:t>
            </a:r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»/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итоговое </a:t>
            </a:r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С(И) </a:t>
            </a:r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6 декабря 2023 года</a:t>
            </a:r>
            <a:endParaRPr lang="ru-RU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4" name="Picture 2" descr="C:\Users\2512\Desktop\ДБЗ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9582"/>
            <a:ext cx="2708233" cy="38305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1907704" y="1305433"/>
            <a:ext cx="50405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61170" y="1605497"/>
            <a:ext cx="936104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267744" y="1930146"/>
            <a:ext cx="1152128" cy="22322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16200000" flipH="1">
            <a:off x="1444848" y="1912305"/>
            <a:ext cx="2418445" cy="1492732"/>
          </a:xfrm>
          <a:prstGeom prst="bentConnector3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Дополнительный бланк записи</a:t>
            </a: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2701250"/>
            <a:ext cx="4248472" cy="1958733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701250"/>
            <a:ext cx="4176464" cy="1958732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419872" y="3363838"/>
            <a:ext cx="7200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812360" y="3397612"/>
            <a:ext cx="64807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1520" y="130781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Цифры </a:t>
            </a:r>
          </a:p>
          <a:p>
            <a:pPr algn="ctr"/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под 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штрихкодом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algn="ctr"/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для 2023-2024 уч.г-</a:t>
            </a:r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231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…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4007" y="1316255"/>
            <a:ext cx="4238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mbria Math" pitchFamily="18" charset="0"/>
                <a:ea typeface="Cambria Math" pitchFamily="18" charset="0"/>
              </a:rPr>
              <a:t>Цифры </a:t>
            </a:r>
            <a:endParaRPr lang="ru-RU" sz="2400" b="1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под </a:t>
            </a:r>
            <a:r>
              <a:rPr lang="ru-RU" sz="2400" b="1" dirty="0" err="1" smtClean="0">
                <a:latin typeface="Cambria Math" pitchFamily="18" charset="0"/>
                <a:ea typeface="Cambria Math" pitchFamily="18" charset="0"/>
              </a:rPr>
              <a:t>штрихкодом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ru-RU" sz="2400" b="1" dirty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400" b="1" dirty="0">
                <a:latin typeface="Cambria Math" pitchFamily="18" charset="0"/>
                <a:ea typeface="Cambria Math" pitchFamily="18" charset="0"/>
              </a:rPr>
              <a:t>для </a:t>
            </a: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2022-2023 уч.г-</a:t>
            </a:r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221…</a:t>
            </a:r>
            <a:endParaRPr lang="ru-RU" sz="2400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419872" y="2427734"/>
            <a:ext cx="0" cy="93610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812360" y="2427734"/>
            <a:ext cx="0" cy="96987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57907" y="3524305"/>
            <a:ext cx="222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НЕ ИСПОЛЬЗОВАТЬ</a:t>
            </a:r>
            <a:endParaRPr lang="ru-RU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Нарушение 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установленного порядка проведения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Содержимое 4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87574"/>
            <a:ext cx="3322712" cy="367240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30136" y="937204"/>
            <a:ext cx="2880320" cy="4104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2731448"/>
            <a:ext cx="4752528" cy="2144558"/>
          </a:xfrm>
          <a:prstGeom prst="rect">
            <a:avLst/>
          </a:prstGeom>
          <a:ln w="2857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39952" y="91556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«Акт об удалении участника итогового сочинения (изложения)» (форма ИС-09)</a:t>
            </a:r>
            <a:endParaRPr lang="ru-RU" sz="1600" b="1" dirty="0">
              <a:solidFill>
                <a:srgbClr val="305D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Направляется в РЦОИ по защищенным каналам в день написания </a:t>
            </a:r>
            <a:endParaRPr lang="ru-RU" sz="16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Отметка в форме ИС-05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   Бланк регистрации –отметка «Х» в поле «Удален»  и подпись члена комиссии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7984" y="4155925"/>
            <a:ext cx="1008112" cy="43204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62867" y="4155925"/>
            <a:ext cx="1449085" cy="50405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96" y="1923678"/>
            <a:ext cx="3294532" cy="295232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267744" y="2216317"/>
            <a:ext cx="216024" cy="51090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30216" y="2228521"/>
            <a:ext cx="277688" cy="43204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ОКО широ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ЦОКО широкий</Template>
  <TotalTime>6107</TotalTime>
  <Words>1112</Words>
  <Application>Microsoft Office PowerPoint</Application>
  <PresentationFormat>Экран (16:9)</PresentationFormat>
  <Paragraphs>203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Bookman Old Style</vt:lpstr>
      <vt:lpstr>Calibri</vt:lpstr>
      <vt:lpstr>Cambria</vt:lpstr>
      <vt:lpstr>Cambria Math</vt:lpstr>
      <vt:lpstr>ЦОКО широкий</vt:lpstr>
      <vt:lpstr> </vt:lpstr>
      <vt:lpstr>Размещение тем итогового С(И)</vt:lpstr>
      <vt:lpstr>Комплект бланков  итогового С(И)</vt:lpstr>
      <vt:lpstr> Правила заполнения бланков итогового сочинения (изложения) </vt:lpstr>
      <vt:lpstr> Правила заполнения бланков итогового сочинения (изложения) </vt:lpstr>
      <vt:lpstr> Правила заполнения бланков итогового сочинения (изложения) </vt:lpstr>
      <vt:lpstr>Правила заполнения дополнительного бланка записи итогового сочинения (изложения)</vt:lpstr>
      <vt:lpstr>Дополнительный бланк записи</vt:lpstr>
      <vt:lpstr> Нарушение  установленного порядка проведения </vt:lpstr>
      <vt:lpstr> Завершение написания итогового сочинения (изложения) по уважительным причинам </vt:lpstr>
      <vt:lpstr> Завершение проведения итогового сочинения (изложения) </vt:lpstr>
      <vt:lpstr>Презентация PowerPoint</vt:lpstr>
      <vt:lpstr>Презентация PowerPoint</vt:lpstr>
      <vt:lpstr> Проверка итоговых сочинений (изложений) </vt:lpstr>
      <vt:lpstr> Оценивание итогового сочинения(изложения) </vt:lpstr>
      <vt:lpstr> Заполнение БР при проверке итогового С(И) </vt:lpstr>
      <vt:lpstr> Заполнение БР при проверке итогового С(И) </vt:lpstr>
      <vt:lpstr> Заполнение БР при проверке итогового С(И) </vt:lpstr>
      <vt:lpstr> Заполнение БР при проверке итогового С(И) </vt:lpstr>
      <vt:lpstr> Заполнение БР при проверке итогового С(И) </vt:lpstr>
      <vt:lpstr>Презентация PowerPoint</vt:lpstr>
      <vt:lpstr>Презентация PowerPoint</vt:lpstr>
      <vt:lpstr> Документы в РЦОИ (копии) </vt:lpstr>
      <vt:lpstr>Возврат комплектов </vt:lpstr>
      <vt:lpstr>Сопроводительный лист</vt:lpstr>
      <vt:lpstr> Сроки проверки итоговых сочинений (изложений) 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Андреевич</dc:creator>
  <cp:lastModifiedBy>PCCAB-06</cp:lastModifiedBy>
  <cp:revision>336</cp:revision>
  <cp:lastPrinted>2023-11-20T12:02:01Z</cp:lastPrinted>
  <dcterms:created xsi:type="dcterms:W3CDTF">2020-02-11T06:50:30Z</dcterms:created>
  <dcterms:modified xsi:type="dcterms:W3CDTF">2023-12-06T13:42:43Z</dcterms:modified>
</cp:coreProperties>
</file>